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8"/>
  </p:notesMasterIdLst>
  <p:handoutMasterIdLst>
    <p:handoutMasterId r:id="rId9"/>
  </p:handoutMasterIdLst>
  <p:sldIdLst>
    <p:sldId id="362" r:id="rId2"/>
    <p:sldId id="349" r:id="rId3"/>
    <p:sldId id="374" r:id="rId4"/>
    <p:sldId id="305" r:id="rId5"/>
    <p:sldId id="350" r:id="rId6"/>
    <p:sldId id="30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9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are We Investigating?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38836"/>
            <a:ext cx="10361084" cy="4428564"/>
          </a:xfrm>
        </p:spPr>
        <p:txBody>
          <a:bodyPr>
            <a:normAutofit/>
          </a:bodyPr>
          <a:lstStyle/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Title </a:t>
            </a:r>
            <a:r>
              <a:rPr lang="en-US" sz="2800" dirty="0">
                <a:solidFill>
                  <a:schemeClr val="bg1"/>
                </a:solidFill>
              </a:rPr>
              <a:t>IX:</a:t>
            </a: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>
                <a:solidFill>
                  <a:schemeClr val="bg1"/>
                </a:solidFill>
              </a:rPr>
              <a:t>Sexual Harassment </a:t>
            </a:r>
            <a:r>
              <a:rPr lang="en-US" sz="2800" dirty="0" smtClean="0">
                <a:solidFill>
                  <a:schemeClr val="bg1"/>
                </a:solidFill>
              </a:rPr>
              <a:t>Definition</a:t>
            </a: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VAWA </a:t>
            </a:r>
            <a:r>
              <a:rPr lang="en-US" sz="2800" dirty="0">
                <a:solidFill>
                  <a:schemeClr val="bg1"/>
                </a:solidFill>
              </a:rPr>
              <a:t>Amendments to </a:t>
            </a:r>
            <a:r>
              <a:rPr lang="en-US" sz="2800" dirty="0" err="1">
                <a:solidFill>
                  <a:schemeClr val="bg1"/>
                </a:solidFill>
              </a:rPr>
              <a:t>Clery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>
                <a:solidFill>
                  <a:schemeClr val="bg1"/>
                </a:solidFill>
              </a:rPr>
              <a:t>Dating Violence, Domestic Violence, and </a:t>
            </a:r>
            <a:r>
              <a:rPr lang="en-US" sz="2800" dirty="0" smtClean="0">
                <a:solidFill>
                  <a:schemeClr val="bg1"/>
                </a:solidFill>
              </a:rPr>
              <a:t>Stalking</a:t>
            </a: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Title IX: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>
                <a:solidFill>
                  <a:schemeClr val="bg1"/>
                </a:solidFill>
              </a:rPr>
              <a:t>does your policy say?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Standard of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06991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Preponderance of the Evidence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+mj-lt"/>
              </a:rPr>
              <a:t>More Likely Than Not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+mj-lt"/>
              </a:rPr>
              <a:t>50% and a Feather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+mj-lt"/>
                <a:cs typeface="ＭＳ Ｐゴシック" charset="0"/>
              </a:rPr>
              <a:t>Educate the parties and their advisors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Burden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Not Shifted by the Preponderance Standard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If equal on both sides, burden has NOT been met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Complaint Intake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38836"/>
            <a:ext cx="10361084" cy="4885764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300" dirty="0">
                <a:solidFill>
                  <a:schemeClr val="bg1"/>
                </a:solidFill>
                <a:cs typeface="Arial" pitchFamily="34" charset="0"/>
              </a:rPr>
              <a:t>“Is this a Title IX complaint?”</a:t>
            </a:r>
          </a:p>
          <a:p>
            <a:endParaRPr lang="en-US" sz="33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300" dirty="0">
                <a:solidFill>
                  <a:schemeClr val="bg1"/>
                </a:solidFill>
              </a:rPr>
              <a:t> Dennis continually stares at Linda in your seminar.</a:t>
            </a:r>
          </a:p>
          <a:p>
            <a:pPr marL="804863" indent="-347663">
              <a:buFont typeface="Arial" panose="020B0604020202020204" pitchFamily="34" charset="0"/>
              <a:buChar char="•"/>
              <a:defRPr/>
            </a:pPr>
            <a:endParaRPr lang="en-US" sz="3300" dirty="0">
              <a:solidFill>
                <a:schemeClr val="bg1"/>
              </a:solidFill>
            </a:endParaRPr>
          </a:p>
          <a:p>
            <a:pPr marL="1200150" indent="-285750">
              <a:buFont typeface="Arial" panose="020B0604020202020204" pitchFamily="34" charset="0"/>
              <a:buChar char="•"/>
              <a:defRPr/>
            </a:pPr>
            <a:r>
              <a:rPr lang="en-US" sz="3300" dirty="0">
                <a:solidFill>
                  <a:schemeClr val="bg1"/>
                </a:solidFill>
              </a:rPr>
              <a:t>Is this sexual harassment?  </a:t>
            </a:r>
          </a:p>
          <a:p>
            <a:pPr marL="1200150" indent="-285750">
              <a:buFont typeface="Arial" panose="020B0604020202020204" pitchFamily="34" charset="0"/>
              <a:buChar char="•"/>
              <a:defRPr/>
            </a:pPr>
            <a:endParaRPr lang="en-US" sz="3300" dirty="0">
              <a:solidFill>
                <a:schemeClr val="bg1"/>
              </a:solidFill>
            </a:endParaRPr>
          </a:p>
          <a:p>
            <a:pPr marL="1200150" indent="-285750">
              <a:buFont typeface="Arial" panose="020B0604020202020204" pitchFamily="34" charset="0"/>
              <a:buChar char="•"/>
              <a:defRPr/>
            </a:pPr>
            <a:r>
              <a:rPr lang="en-US" sz="3300" dirty="0">
                <a:solidFill>
                  <a:schemeClr val="bg1"/>
                </a:solidFill>
              </a:rPr>
              <a:t>Anything else you need to know?  What else, and why?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60 Calendar Day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38836"/>
            <a:ext cx="10361084" cy="442856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Does NOT include Appeals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NOT a hard rule</a:t>
            </a:r>
          </a:p>
          <a:p>
            <a:r>
              <a:rPr lang="en-US" sz="2800" dirty="0">
                <a:solidFill>
                  <a:schemeClr val="bg1"/>
                </a:solidFill>
              </a:rPr>
              <a:t>Give periodic updates and notification if the institution must go past 60 days to resolve the complaint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2999"/>
            <a:ext cx="10361084" cy="551124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Respondents and Complainants MUST have the equal opportunity to have advisors of their choosing present in ANY proceeding related to the resolution of a complaint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This right is NOT afforded to witnesses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Campuses can limit the role of the advisor but must do so equally</a:t>
            </a:r>
          </a:p>
          <a:p>
            <a:r>
              <a:rPr lang="en-US" sz="2800" dirty="0">
                <a:solidFill>
                  <a:schemeClr val="bg1"/>
                </a:solidFill>
              </a:rPr>
              <a:t>Applies to stalking cases regardless of whether the stalking was sex or gender based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Not required to provide the advisor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Who advises the Respondent?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Advisors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2999"/>
            <a:ext cx="10361084" cy="55112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Respondents and Complaints are entitled to have </a:t>
            </a:r>
            <a:r>
              <a:rPr lang="en-US" u="sng" dirty="0">
                <a:solidFill>
                  <a:schemeClr val="bg1"/>
                </a:solidFill>
              </a:rPr>
              <a:t>ONE </a:t>
            </a:r>
            <a:r>
              <a:rPr lang="en-US" dirty="0">
                <a:solidFill>
                  <a:schemeClr val="bg1"/>
                </a:solidFill>
              </a:rPr>
              <a:t>advisor of their choosing present during any meetings or proceedings conducted as part of the Title IX Grievance Process</a:t>
            </a:r>
          </a:p>
          <a:p>
            <a:r>
              <a:rPr lang="en-US" dirty="0">
                <a:solidFill>
                  <a:schemeClr val="bg1"/>
                </a:solidFill>
              </a:rPr>
              <a:t>Advisor may be attorneys. Advisors may be staff members. Advisors may be other students.</a:t>
            </a:r>
          </a:p>
          <a:p>
            <a:r>
              <a:rPr lang="en-US" dirty="0">
                <a:solidFill>
                  <a:schemeClr val="bg1"/>
                </a:solidFill>
              </a:rPr>
              <a:t>Advisor may </a:t>
            </a:r>
            <a:r>
              <a:rPr lang="en-US" u="sng" dirty="0">
                <a:solidFill>
                  <a:schemeClr val="bg1"/>
                </a:solidFill>
              </a:rPr>
              <a:t>ONLY </a:t>
            </a:r>
            <a:r>
              <a:rPr lang="en-US" dirty="0">
                <a:solidFill>
                  <a:schemeClr val="bg1"/>
                </a:solidFill>
              </a:rPr>
              <a:t>participate as a silent observer.</a:t>
            </a:r>
          </a:p>
          <a:p>
            <a:r>
              <a:rPr lang="en-US" dirty="0">
                <a:solidFill>
                  <a:schemeClr val="bg1"/>
                </a:solidFill>
              </a:rPr>
              <a:t>If the advisor tries to participate, remind them that they are unable to participate per the University’s policies</a:t>
            </a:r>
          </a:p>
          <a:p>
            <a:r>
              <a:rPr lang="en-US" dirty="0">
                <a:solidFill>
                  <a:schemeClr val="bg1"/>
                </a:solidFill>
              </a:rPr>
              <a:t>If the advisor continues to participate after being warned, you make request that the advisor remove them self from the proceeding</a:t>
            </a:r>
          </a:p>
          <a:p>
            <a:r>
              <a:rPr lang="en-US" dirty="0">
                <a:solidFill>
                  <a:schemeClr val="bg1"/>
                </a:solidFill>
              </a:rPr>
              <a:t>When in doubt, call the Title IX Coordinator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4073</TotalTime>
  <Words>317</Words>
  <Application>Microsoft Macintosh PowerPoint</Application>
  <PresentationFormat>Widescreen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Calisto MT</vt:lpstr>
      <vt:lpstr>ＭＳ Ｐゴシック</vt:lpstr>
      <vt:lpstr>Wingdings</vt:lpstr>
      <vt:lpstr>Arial</vt:lpstr>
      <vt:lpstr>Folio</vt:lpstr>
      <vt:lpstr>What are We Investigating?</vt:lpstr>
      <vt:lpstr>Standard of Proof</vt:lpstr>
      <vt:lpstr>Complaint Intake Process</vt:lpstr>
      <vt:lpstr>60 Calendar Day Rule</vt:lpstr>
      <vt:lpstr>Advisors</vt:lpstr>
      <vt:lpstr>Advisors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2017-12-28T15:30:09Z</dcterms:modified>
</cp:coreProperties>
</file>