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28"/>
  </p:notesMasterIdLst>
  <p:sldIdLst>
    <p:sldId id="256" r:id="rId2"/>
    <p:sldId id="315" r:id="rId3"/>
    <p:sldId id="259" r:id="rId4"/>
    <p:sldId id="265" r:id="rId5"/>
    <p:sldId id="260" r:id="rId6"/>
    <p:sldId id="317" r:id="rId7"/>
    <p:sldId id="318" r:id="rId8"/>
    <p:sldId id="319" r:id="rId9"/>
    <p:sldId id="320" r:id="rId10"/>
    <p:sldId id="321" r:id="rId11"/>
    <p:sldId id="322" r:id="rId12"/>
    <p:sldId id="282" r:id="rId13"/>
    <p:sldId id="323" r:id="rId14"/>
    <p:sldId id="328" r:id="rId15"/>
    <p:sldId id="329" r:id="rId16"/>
    <p:sldId id="330" r:id="rId17"/>
    <p:sldId id="331" r:id="rId18"/>
    <p:sldId id="332" r:id="rId19"/>
    <p:sldId id="333" r:id="rId20"/>
    <p:sldId id="300" r:id="rId21"/>
    <p:sldId id="301" r:id="rId22"/>
    <p:sldId id="302" r:id="rId23"/>
    <p:sldId id="303" r:id="rId24"/>
    <p:sldId id="327" r:id="rId25"/>
    <p:sldId id="304" r:id="rId26"/>
    <p:sldId id="29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ylorsinclair" initials="t" lastIdx="2" clrIdx="0">
    <p:extLst>
      <p:ext uri="{19B8F6BF-5375-455C-9EA6-DF929625EA0E}">
        <p15:presenceInfo xmlns:p15="http://schemas.microsoft.com/office/powerpoint/2012/main" userId="taylorsinclai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EFF"/>
    <a:srgbClr val="005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9" autoAdjust="0"/>
    <p:restoredTop sz="65024" autoAdjust="0"/>
  </p:normalViewPr>
  <p:slideViewPr>
    <p:cSldViewPr snapToGrid="0">
      <p:cViewPr varScale="1">
        <p:scale>
          <a:sx n="72" d="100"/>
          <a:sy n="72" d="100"/>
        </p:scale>
        <p:origin x="12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C6795-308F-4F3A-90F8-133CD030F1F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A34DE-8273-4137-BE16-8CD4257FA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88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34DE-8273-4137-BE16-8CD4257FAC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16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34DE-8273-4137-BE16-8CD4257FAC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12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34DE-8273-4137-BE16-8CD4257FAC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70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34DE-8273-4137-BE16-8CD4257FAC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80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34DE-8273-4137-BE16-8CD4257FAC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23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34DE-8273-4137-BE16-8CD4257FAC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60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34DE-8273-4137-BE16-8CD4257FAC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77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34DE-8273-4137-BE16-8CD4257FAC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40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34DE-8273-4137-BE16-8CD4257FAC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26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F6E29D-F7C6-45FC-9690-2FD428802F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35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34DE-8273-4137-BE16-8CD4257FAC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31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baseline="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baseline="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34DE-8273-4137-BE16-8CD4257FAC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20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F6E29D-F7C6-45FC-9690-2FD428802F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8018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34DE-8273-4137-BE16-8CD4257FAC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763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34DE-8273-4137-BE16-8CD4257FAC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13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34DE-8273-4137-BE16-8CD4257FACE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16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34DE-8273-4137-BE16-8CD4257FAC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20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F6E29D-F7C6-45FC-9690-2FD428802F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582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E6980-F1C7-4CB1-9EB8-FF5808CBB9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32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34DE-8273-4137-BE16-8CD4257FAC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99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34DE-8273-4137-BE16-8CD4257FAC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81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34DE-8273-4137-BE16-8CD4257FAC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37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34DE-8273-4137-BE16-8CD4257FAC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7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"/>
            <a:ext cx="12192000" cy="47777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753542"/>
            <a:ext cx="10515600" cy="2482009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807000"/>
            <a:ext cx="10515600" cy="68624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7B2D7C-FA4D-4C13-A7DC-619C61E943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6299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3CDDA-5D40-4666-A996-7EB5B45BE2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38200" y="1594137"/>
            <a:ext cx="10515600" cy="58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53244ACE-DC82-4F48-9F87-D1DADEA7EE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590" y="4915418"/>
            <a:ext cx="1828917" cy="182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508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BE094A-6742-4041-8E1A-7F1B6D219C46}"/>
              </a:ext>
            </a:extLst>
          </p:cNvPr>
          <p:cNvSpPr/>
          <p:nvPr userDrawn="1"/>
        </p:nvSpPr>
        <p:spPr>
          <a:xfrm>
            <a:off x="0" y="1"/>
            <a:ext cx="12192000" cy="15144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70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71761"/>
            <a:ext cx="5157787" cy="35179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71761"/>
            <a:ext cx="5183188" cy="351790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7B2D7C-FA4D-4C13-A7DC-619C61E943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590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3CDDA-5D40-4666-A996-7EB5B45BE2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9F225F49-9A54-4A5F-9710-A8EC7A3F4D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5881098"/>
            <a:ext cx="815340" cy="8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982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5138"/>
            <a:ext cx="10515600" cy="848485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7B2D7C-FA4D-4C13-A7DC-619C61E943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3CDDA-5D40-4666-A996-7EB5B45BE2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864F5F-176A-4FC4-B363-61FD21FD2744}"/>
              </a:ext>
            </a:extLst>
          </p:cNvPr>
          <p:cNvSpPr/>
          <p:nvPr userDrawn="1"/>
        </p:nvSpPr>
        <p:spPr>
          <a:xfrm flipV="1">
            <a:off x="0" y="6721474"/>
            <a:ext cx="12192000" cy="1365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6216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7B2D7C-FA4D-4C13-A7DC-619C61E943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3CDDA-5D40-4666-A996-7EB5B45BE2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B8C7025-85ED-49D6-B0DC-9BBD0EDFD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147956"/>
            <a:ext cx="815340" cy="8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316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7B2D7C-FA4D-4C13-A7DC-619C61E943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463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3CDDA-5D40-4666-A996-7EB5B45BE2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9A799F9-E9DD-4F89-9AE3-DD33A2519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5881098"/>
            <a:ext cx="815340" cy="8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333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4206"/>
            <a:ext cx="10515600" cy="75936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6378"/>
            <a:ext cx="10515600" cy="431058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7B2D7C-FA4D-4C13-A7DC-619C61E943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3CDDA-5D40-4666-A996-7EB5B45BE2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45E743-B24B-47E0-9607-F1C54D25090C}"/>
              </a:ext>
            </a:extLst>
          </p:cNvPr>
          <p:cNvSpPr/>
          <p:nvPr userDrawn="1"/>
        </p:nvSpPr>
        <p:spPr>
          <a:xfrm flipV="1">
            <a:off x="0" y="-1"/>
            <a:ext cx="12192000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462617-E412-4000-AD0B-BBD0D465BFA0}"/>
              </a:ext>
            </a:extLst>
          </p:cNvPr>
          <p:cNvSpPr/>
          <p:nvPr userDrawn="1"/>
        </p:nvSpPr>
        <p:spPr>
          <a:xfrm flipV="1">
            <a:off x="0" y="6721472"/>
            <a:ext cx="12192000" cy="1793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8E2A560B-A2D5-490C-80CA-6A1DCE8D44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088" y="79375"/>
            <a:ext cx="619889" cy="61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929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4206"/>
            <a:ext cx="2743200" cy="528275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83692" y="894206"/>
            <a:ext cx="7170107" cy="5282756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7B2D7C-FA4D-4C13-A7DC-619C61E943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3CDDA-5D40-4666-A996-7EB5B45BE2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45E743-B24B-47E0-9607-F1C54D25090C}"/>
              </a:ext>
            </a:extLst>
          </p:cNvPr>
          <p:cNvSpPr/>
          <p:nvPr userDrawn="1"/>
        </p:nvSpPr>
        <p:spPr>
          <a:xfrm flipV="1">
            <a:off x="0" y="-1"/>
            <a:ext cx="12192000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632A640B-E540-45C4-B29D-1F974F3555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088" y="79375"/>
            <a:ext cx="619889" cy="61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140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9D4A3-CA81-43DE-AC19-8E2A3E1C9E0A}"/>
              </a:ext>
            </a:extLst>
          </p:cNvPr>
          <p:cNvSpPr/>
          <p:nvPr userDrawn="1"/>
        </p:nvSpPr>
        <p:spPr>
          <a:xfrm flipV="1">
            <a:off x="381000" y="-2"/>
            <a:ext cx="3514595" cy="6858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405" y="1755610"/>
            <a:ext cx="2904995" cy="3755680"/>
          </a:xfrm>
        </p:spPr>
        <p:txBody>
          <a:bodyPr anchor="ctr" anchorCtr="0">
            <a:no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96218" y="1077238"/>
            <a:ext cx="7179354" cy="5112425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7B2D7C-FA4D-4C13-A7DC-619C61E943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3CDDA-5D40-4666-A996-7EB5B45BE2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E88F0A1-F8F0-4BBD-ADDD-0CCD0C0B43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147956"/>
            <a:ext cx="815340" cy="8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877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7890" y="1908816"/>
            <a:ext cx="3393511" cy="3449269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41300" b="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405" y="4400557"/>
            <a:ext cx="2904995" cy="970987"/>
          </a:xfrm>
        </p:spPr>
        <p:txBody>
          <a:bodyPr anchor="b" anchorCtr="0">
            <a:noAutofit/>
          </a:bodyPr>
          <a:lstStyle>
            <a:lvl1pPr algn="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6218" y="1077238"/>
            <a:ext cx="7179354" cy="51124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7B2D7C-FA4D-4C13-A7DC-619C61E943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3CDDA-5D40-4666-A996-7EB5B45BE2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C7175E-0BCF-4396-B7EA-EA2683273647}"/>
              </a:ext>
            </a:extLst>
          </p:cNvPr>
          <p:cNvCxnSpPr>
            <a:cxnSpLocks/>
          </p:cNvCxnSpPr>
          <p:nvPr userDrawn="1"/>
        </p:nvCxnSpPr>
        <p:spPr>
          <a:xfrm>
            <a:off x="3950918" y="1391291"/>
            <a:ext cx="0" cy="4484318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F5E801A5-8D30-4DDE-A097-955D6EE969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147956"/>
            <a:ext cx="815340" cy="8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082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405" y="1391291"/>
            <a:ext cx="2904995" cy="4484318"/>
          </a:xfrm>
        </p:spPr>
        <p:txBody>
          <a:bodyPr anchor="ctr" anchorCtr="0">
            <a:noAutofit/>
          </a:bodyPr>
          <a:lstStyle>
            <a:lvl1pPr algn="r"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96218" y="1077238"/>
            <a:ext cx="7179354" cy="5112425"/>
          </a:xfrm>
        </p:spPr>
        <p:txBody>
          <a:bodyPr anchor="ctr" anchorCtr="0"/>
          <a:lstStyle>
            <a:lvl1pPr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7B2D7C-FA4D-4C13-A7DC-619C61E943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3CDDA-5D40-4666-A996-7EB5B45BE2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C7175E-0BCF-4396-B7EA-EA2683273647}"/>
              </a:ext>
            </a:extLst>
          </p:cNvPr>
          <p:cNvCxnSpPr>
            <a:cxnSpLocks/>
          </p:cNvCxnSpPr>
          <p:nvPr userDrawn="1"/>
        </p:nvCxnSpPr>
        <p:spPr>
          <a:xfrm>
            <a:off x="3950918" y="1391291"/>
            <a:ext cx="0" cy="4484318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806107D-AA3D-43A5-8E44-74CE58A36D7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7160" y="274440"/>
            <a:ext cx="9576274" cy="80279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cap="all" spc="600" baseline="0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D285A22-CE69-4AA5-9FD5-B181460454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147956"/>
            <a:ext cx="815340" cy="8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027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8"/>
            <a:ext cx="3494362" cy="5213085"/>
          </a:xfrm>
        </p:spPr>
        <p:txBody>
          <a:bodyPr anchor="ctr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2937" y="963877"/>
            <a:ext cx="6330861" cy="5213086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7160" y="274440"/>
            <a:ext cx="8531268" cy="424409"/>
          </a:xfrm>
        </p:spPr>
        <p:txBody>
          <a:bodyPr anchor="ctr" anchorCtr="0"/>
          <a:lstStyle>
            <a:lvl1pPr marL="0" indent="0">
              <a:buNone/>
              <a:defRPr cap="all" spc="6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7B2D7C-FA4D-4C13-A7DC-619C61E943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3CDDA-5D40-4666-A996-7EB5B45BE2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3928BFA-3973-4128-A218-080FD16E58C2}"/>
              </a:ext>
            </a:extLst>
          </p:cNvPr>
          <p:cNvCxnSpPr>
            <a:cxnSpLocks/>
          </p:cNvCxnSpPr>
          <p:nvPr userDrawn="1"/>
        </p:nvCxnSpPr>
        <p:spPr>
          <a:xfrm>
            <a:off x="4677750" y="2117401"/>
            <a:ext cx="0" cy="290603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81967B3-4D0E-4D4C-9297-0B6984DD93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88" y="93889"/>
            <a:ext cx="884502" cy="88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641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AD793C-C683-4DDA-B586-B8013C7B30AB}"/>
              </a:ext>
            </a:extLst>
          </p:cNvPr>
          <p:cNvSpPr/>
          <p:nvPr userDrawn="1"/>
        </p:nvSpPr>
        <p:spPr>
          <a:xfrm>
            <a:off x="0" y="985618"/>
            <a:ext cx="12192000" cy="587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450427"/>
            <a:ext cx="10515600" cy="285273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846138"/>
            <a:ext cx="10515600" cy="65078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7B2D7C-FA4D-4C13-A7DC-619C61E943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3CDDA-5D40-4666-A996-7EB5B45BE2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A3CAC5A2-4CF7-4949-8B67-35EE411551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147956"/>
            <a:ext cx="815340" cy="8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704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10515600" cy="808038"/>
          </a:xfrm>
        </p:spPr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7B2D7C-FA4D-4C13-A7DC-619C61E943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3CDDA-5D40-4666-A996-7EB5B45BE2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2585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02976"/>
            <a:ext cx="10515600" cy="8477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16690"/>
            <a:ext cx="10515600" cy="4160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7B2D7C-FA4D-4C13-A7DC-619C61E943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3CDDA-5D40-4666-A996-7EB5B45BE2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26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8" r:id="rId13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ZwvrxVavnQ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753542"/>
            <a:ext cx="10515600" cy="248200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Title IX for </a:t>
            </a:r>
            <a:r>
              <a:rPr lang="en-US" dirty="0" smtClean="0"/>
              <a:t>Mandatory Reporters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807000"/>
            <a:ext cx="10515600" cy="686246"/>
          </a:xfrm>
        </p:spPr>
        <p:txBody>
          <a:bodyPr>
            <a:normAutofit/>
          </a:bodyPr>
          <a:lstStyle/>
          <a:p>
            <a:r>
              <a:rPr lang="en-US" sz="2400" dirty="0"/>
              <a:t>Eulanda Cade, Title IX </a:t>
            </a:r>
            <a:r>
              <a:rPr lang="en-US" sz="2400" dirty="0" smtClean="0"/>
              <a:t>Coordinator &amp; Taylor Sinclair, System Director for Title IX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15616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8137FF-9744-45C3-8B22-5E874459B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Domestic Violence</a:t>
            </a:r>
          </a:p>
        </p:txBody>
      </p:sp>
      <p:pic>
        <p:nvPicPr>
          <p:cNvPr id="3" name="Content Placeholder 2" descr="A picture containing person, person, clothing, trouser&#10;&#10;Description automatically generated">
            <a:extLst>
              <a:ext uri="{FF2B5EF4-FFF2-40B4-BE49-F238E27FC236}">
                <a16:creationId xmlns:a16="http://schemas.microsoft.com/office/drawing/2014/main" id="{C0FFD792-AB61-46A5-924B-29611EBAEB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200" y="1141173"/>
            <a:ext cx="8292799" cy="5528532"/>
          </a:xfrm>
        </p:spPr>
      </p:pic>
    </p:spTree>
    <p:extLst>
      <p:ext uri="{BB962C8B-B14F-4D97-AF65-F5344CB8AC3E}">
        <p14:creationId xmlns:p14="http://schemas.microsoft.com/office/powerpoint/2010/main" val="14843905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8137FF-9744-45C3-8B22-5E874459B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Stalking</a:t>
            </a:r>
          </a:p>
        </p:txBody>
      </p:sp>
      <p:pic>
        <p:nvPicPr>
          <p:cNvPr id="3" name="Content Placeholder 2" descr="A picture containing person, outdoor, cellphone&#10;&#10;Description automatically generated">
            <a:extLst>
              <a:ext uri="{FF2B5EF4-FFF2-40B4-BE49-F238E27FC236}">
                <a16:creationId xmlns:a16="http://schemas.microsoft.com/office/drawing/2014/main" id="{1C7C1D64-0694-436D-88F2-E740BFD764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98" y="1138777"/>
            <a:ext cx="8292801" cy="5534849"/>
          </a:xfrm>
        </p:spPr>
      </p:pic>
    </p:spTree>
    <p:extLst>
      <p:ext uri="{BB962C8B-B14F-4D97-AF65-F5344CB8AC3E}">
        <p14:creationId xmlns:p14="http://schemas.microsoft.com/office/powerpoint/2010/main" val="13875121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1147264-29D3-4AC2-AB5D-994B2536D0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2272" b="5362"/>
          <a:stretch/>
        </p:blipFill>
        <p:spPr>
          <a:xfrm>
            <a:off x="0" y="804608"/>
            <a:ext cx="12192000" cy="58818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14" y="6053392"/>
            <a:ext cx="10515600" cy="480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4"/>
              </a:rPr>
              <a:t>https://www.youtube.com/watch?v=pZwvrxVavnQ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596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I’m a </a:t>
            </a:r>
            <a:r>
              <a:rPr lang="en-US" dirty="0" smtClean="0"/>
              <a:t>mandatory reporter </a:t>
            </a:r>
            <a:r>
              <a:rPr lang="en-US" dirty="0"/>
              <a:t>– What’s my role?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27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YOUR Responsibilities</a:t>
            </a:r>
          </a:p>
        </p:txBody>
      </p:sp>
      <p:sp>
        <p:nvSpPr>
          <p:cNvPr id="5" name="Subtitle 4"/>
          <p:cNvSpPr>
            <a:spLocks noGrp="1"/>
          </p:cNvSpPr>
          <p:nvPr>
            <p:ph idx="4294967295"/>
          </p:nvPr>
        </p:nvSpPr>
        <p:spPr>
          <a:xfrm>
            <a:off x="1981200" y="2231274"/>
            <a:ext cx="8229600" cy="38115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i="1" dirty="0"/>
              <a:t>Listen</a:t>
            </a:r>
          </a:p>
          <a:p>
            <a:pPr marL="0" indent="0" algn="ctr">
              <a:buNone/>
            </a:pPr>
            <a:r>
              <a:rPr lang="en-US" sz="4800" i="1" dirty="0"/>
              <a:t>Support</a:t>
            </a:r>
          </a:p>
          <a:p>
            <a:pPr marL="0" indent="0" algn="ctr">
              <a:buNone/>
            </a:pPr>
            <a:r>
              <a:rPr lang="en-US" sz="4800" i="1" dirty="0"/>
              <a:t>Make the Report </a:t>
            </a:r>
          </a:p>
        </p:txBody>
      </p:sp>
    </p:spTree>
    <p:extLst>
      <p:ext uri="{BB962C8B-B14F-4D97-AF65-F5344CB8AC3E}">
        <p14:creationId xmlns:p14="http://schemas.microsoft.com/office/powerpoint/2010/main" val="2229262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Listen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/>
              <a:t>Listen to the individual and to their information</a:t>
            </a:r>
          </a:p>
          <a:p>
            <a:pPr lvl="1"/>
            <a:r>
              <a:rPr lang="en-US" sz="3200" dirty="0"/>
              <a:t>Refrain from…</a:t>
            </a:r>
          </a:p>
          <a:p>
            <a:pPr lvl="2"/>
            <a:r>
              <a:rPr lang="en-US" sz="3200" dirty="0"/>
              <a:t>Making decisions for the individual</a:t>
            </a:r>
          </a:p>
          <a:p>
            <a:pPr lvl="2"/>
            <a:r>
              <a:rPr lang="en-US" sz="3200" dirty="0"/>
              <a:t>Defining or labeling what happened</a:t>
            </a:r>
          </a:p>
          <a:p>
            <a:pPr lvl="2"/>
            <a:r>
              <a:rPr lang="en-US" sz="3200" dirty="0"/>
              <a:t>Blaming the individual for what has happened to them</a:t>
            </a:r>
          </a:p>
        </p:txBody>
      </p:sp>
    </p:spTree>
    <p:extLst>
      <p:ext uri="{BB962C8B-B14F-4D97-AF65-F5344CB8AC3E}">
        <p14:creationId xmlns:p14="http://schemas.microsoft.com/office/powerpoint/2010/main" val="31749985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Tips for Responding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sz="3200" dirty="0"/>
              <a:t>Listen without judging</a:t>
            </a:r>
          </a:p>
          <a:p>
            <a:pPr lvl="1"/>
            <a:r>
              <a:rPr lang="en-US" sz="3200" dirty="0"/>
              <a:t>Remember you are not their therapist</a:t>
            </a:r>
          </a:p>
          <a:p>
            <a:pPr lvl="1"/>
            <a:r>
              <a:rPr lang="en-US" sz="3200" dirty="0"/>
              <a:t>Connect the individual with resources</a:t>
            </a:r>
          </a:p>
          <a:p>
            <a:pPr lvl="1"/>
            <a:r>
              <a:rPr lang="en-US" sz="3200" dirty="0"/>
              <a:t>Don’t promise an outcome</a:t>
            </a:r>
          </a:p>
          <a:p>
            <a:pPr lvl="1"/>
            <a:r>
              <a:rPr lang="en-US" sz="3200" dirty="0"/>
              <a:t>Remember, this is their experience, not yours</a:t>
            </a:r>
          </a:p>
          <a:p>
            <a:pPr lvl="1"/>
            <a:r>
              <a:rPr lang="en-US" sz="3200" dirty="0"/>
              <a:t>Don’t engage in victim-blaming </a:t>
            </a:r>
          </a:p>
          <a:p>
            <a:pPr lvl="1"/>
            <a:r>
              <a:rPr lang="en-US" sz="3200" dirty="0"/>
              <a:t>Clearly state “I am required to share this information with the Title IX Coordinator”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888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Check Your Assumptions at the Door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/>
              <a:t>The story makes no sense</a:t>
            </a:r>
          </a:p>
          <a:p>
            <a:pPr lvl="1"/>
            <a:r>
              <a:rPr lang="en-US" sz="3200" dirty="0"/>
              <a:t>I know this person, he/she is no rapist</a:t>
            </a:r>
          </a:p>
          <a:p>
            <a:pPr lvl="1"/>
            <a:r>
              <a:rPr lang="en-US" sz="3200" dirty="0"/>
              <a:t>I could tell they were making up the whole story just by the way they were acting</a:t>
            </a:r>
          </a:p>
          <a:p>
            <a:pPr lvl="1"/>
            <a:r>
              <a:rPr lang="en-US" sz="3200" dirty="0"/>
              <a:t>You are a guy so you can’t be assaulted</a:t>
            </a:r>
          </a:p>
        </p:txBody>
      </p:sp>
    </p:spTree>
    <p:extLst>
      <p:ext uri="{BB962C8B-B14F-4D97-AF65-F5344CB8AC3E}">
        <p14:creationId xmlns:p14="http://schemas.microsoft.com/office/powerpoint/2010/main" val="39388429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Make the Report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b="1" i="1" dirty="0"/>
              <a:t>Call or email</a:t>
            </a:r>
            <a:r>
              <a:rPr lang="en-US" sz="3200" dirty="0"/>
              <a:t> the Title IX Coordinator as soon as possible, but no later than 24 hours after you receive the information</a:t>
            </a:r>
          </a:p>
          <a:p>
            <a:pPr marL="457200" lvl="1" indent="0">
              <a:buNone/>
            </a:pPr>
            <a:r>
              <a:rPr lang="en-US" sz="3200" dirty="0"/>
              <a:t>No Exceptions!</a:t>
            </a:r>
          </a:p>
        </p:txBody>
      </p:sp>
    </p:spTree>
    <p:extLst>
      <p:ext uri="{BB962C8B-B14F-4D97-AF65-F5344CB8AC3E}">
        <p14:creationId xmlns:p14="http://schemas.microsoft.com/office/powerpoint/2010/main" val="17487581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You Should Not…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600" dirty="0"/>
              <a:t>Determine truth or accuracy of situation</a:t>
            </a:r>
          </a:p>
          <a:p>
            <a:pPr lvl="1"/>
            <a:r>
              <a:rPr lang="en-US" sz="3600" dirty="0"/>
              <a:t>Probe for details</a:t>
            </a:r>
          </a:p>
          <a:p>
            <a:pPr lvl="1"/>
            <a:r>
              <a:rPr lang="en-US" sz="3600" dirty="0"/>
              <a:t>Ask follow-up questions</a:t>
            </a:r>
          </a:p>
          <a:p>
            <a:pPr lvl="1"/>
            <a:r>
              <a:rPr lang="en-US" sz="3600" dirty="0"/>
              <a:t>Conduct an investigation</a:t>
            </a:r>
          </a:p>
          <a:p>
            <a:pPr lvl="1"/>
            <a:r>
              <a:rPr lang="en-US" sz="3600" dirty="0"/>
              <a:t>Determine fault</a:t>
            </a:r>
          </a:p>
          <a:p>
            <a:pPr lvl="1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023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Who, What, When and Why of Title IX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AAB879-E66C-481A-8AB3-73D01A8324D0}"/>
              </a:ext>
            </a:extLst>
          </p:cNvPr>
          <p:cNvSpPr txBox="1"/>
          <p:nvPr/>
        </p:nvSpPr>
        <p:spPr>
          <a:xfrm>
            <a:off x="601058" y="1921837"/>
            <a:ext cx="4302212" cy="90495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What is it?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47191E-8599-452E-82DC-BFF3200B15A0}"/>
              </a:ext>
            </a:extLst>
          </p:cNvPr>
          <p:cNvSpPr txBox="1"/>
          <p:nvPr/>
        </p:nvSpPr>
        <p:spPr>
          <a:xfrm>
            <a:off x="1918964" y="3443043"/>
            <a:ext cx="3609627" cy="11451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/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Why Should I Care?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C93131-4E49-4C2D-B6E0-2C30BCDAE51B}"/>
              </a:ext>
            </a:extLst>
          </p:cNvPr>
          <p:cNvSpPr txBox="1"/>
          <p:nvPr/>
        </p:nvSpPr>
        <p:spPr>
          <a:xfrm>
            <a:off x="-1" y="5204424"/>
            <a:ext cx="8031893" cy="99866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/>
            <a:r>
              <a:rPr lang="en-US" sz="8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Can Help?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01FFE3-3BDE-4888-9B4C-C469F61066BA}"/>
              </a:ext>
            </a:extLst>
          </p:cNvPr>
          <p:cNvSpPr txBox="1"/>
          <p:nvPr/>
        </p:nvSpPr>
        <p:spPr>
          <a:xfrm>
            <a:off x="5528591" y="2904851"/>
            <a:ext cx="3520282" cy="7593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srgbClr val="0059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Have I Crossed the Line?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7760B6-E0B8-4538-AA02-B4A11891C33F}"/>
              </a:ext>
            </a:extLst>
          </p:cNvPr>
          <p:cNvSpPr txBox="1"/>
          <p:nvPr/>
        </p:nvSpPr>
        <p:spPr>
          <a:xfrm>
            <a:off x="8191802" y="4820013"/>
            <a:ext cx="3161998" cy="114378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WHAT CAN I DO?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D5E7E8-D150-4555-A9F1-882F3FA0E1D7}"/>
              </a:ext>
            </a:extLst>
          </p:cNvPr>
          <p:cNvSpPr txBox="1"/>
          <p:nvPr/>
        </p:nvSpPr>
        <p:spPr>
          <a:xfrm>
            <a:off x="9279924" y="2621219"/>
            <a:ext cx="2667000" cy="7593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/>
            <a:r>
              <a:rPr lang="en-US" sz="3200" b="1" dirty="0">
                <a:solidFill>
                  <a:srgbClr val="71AEFF"/>
                </a:solidFill>
                <a:latin typeface="Arial Black" panose="020B0A04020102020204" pitchFamily="34" charset="0"/>
              </a:rPr>
              <a:t>Why Are We Talking About This Again?</a:t>
            </a:r>
          </a:p>
        </p:txBody>
      </p:sp>
    </p:spTree>
    <p:extLst>
      <p:ext uri="{BB962C8B-B14F-4D97-AF65-F5344CB8AC3E}">
        <p14:creationId xmlns:p14="http://schemas.microsoft.com/office/powerpoint/2010/main" val="28780657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PSC’s Title IX Coordinator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0" algn="ctr">
              <a:buNone/>
            </a:pPr>
            <a:endParaRPr lang="en-US" sz="1600" b="1" dirty="0"/>
          </a:p>
          <a:p>
            <a:pPr marL="457200" lvl="1" indent="0" algn="ctr">
              <a:buNone/>
            </a:pPr>
            <a:endParaRPr lang="en-US" sz="1600" b="1" dirty="0"/>
          </a:p>
          <a:p>
            <a:pPr marL="457200" lvl="1" indent="0" algn="ctr">
              <a:buNone/>
            </a:pPr>
            <a:endParaRPr lang="en-US" sz="1600" b="1" dirty="0"/>
          </a:p>
          <a:p>
            <a:pPr marL="457200" lvl="1" indent="0" algn="ctr">
              <a:buNone/>
            </a:pPr>
            <a:r>
              <a:rPr lang="en-US" sz="3200" b="1" dirty="0"/>
              <a:t>Ms. Eulanda Cade     </a:t>
            </a:r>
          </a:p>
          <a:p>
            <a:pPr marL="457200" lvl="1" indent="0" algn="ctr">
              <a:buNone/>
            </a:pPr>
            <a:r>
              <a:rPr lang="en-US" sz="3200" dirty="0"/>
              <a:t>Title IX Coordinator</a:t>
            </a:r>
          </a:p>
          <a:p>
            <a:pPr marL="457200" lvl="1" indent="0" algn="ctr">
              <a:buNone/>
            </a:pPr>
            <a:r>
              <a:rPr lang="en-US" sz="3200" dirty="0"/>
              <a:t>Office: Administration Building, Room 312</a:t>
            </a:r>
          </a:p>
          <a:p>
            <a:pPr marL="457063" lvl="1" indent="0" algn="ctr">
              <a:buNone/>
            </a:pPr>
            <a:r>
              <a:rPr lang="en-US" sz="3200" dirty="0"/>
              <a:t>Phone:(402) 872-2230 </a:t>
            </a:r>
          </a:p>
          <a:p>
            <a:pPr marL="457063" lvl="1" indent="0" algn="ctr">
              <a:buNone/>
            </a:pPr>
            <a:r>
              <a:rPr lang="en-US" sz="3200" dirty="0"/>
              <a:t>Email: ECade@peru.edu </a:t>
            </a:r>
          </a:p>
          <a:p>
            <a:pPr marL="457063" lvl="1" indent="0">
              <a:buNone/>
            </a:pP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424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2" y="262168"/>
            <a:ext cx="11177799" cy="1563624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Mandatory Reporter or Confidential Resource?</a:t>
            </a:r>
            <a:br>
              <a:rPr lang="en-US"/>
            </a:br>
            <a:r>
              <a:rPr lang="en-US" sz="3200"/>
              <a:t>What is the Difference?</a:t>
            </a:r>
            <a:r>
              <a:rPr lang="en-US"/>
              <a:t/>
            </a:r>
            <a:br>
              <a:rPr lang="en-US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205" y="1825792"/>
            <a:ext cx="4160520" cy="823912"/>
          </a:xfrm>
        </p:spPr>
        <p:txBody>
          <a:bodyPr/>
          <a:lstStyle/>
          <a:p>
            <a:pPr algn="ctr"/>
            <a:r>
              <a:rPr lang="en-US" u="sng" dirty="0">
                <a:solidFill>
                  <a:srgbClr val="002060"/>
                </a:solidFill>
              </a:rPr>
              <a:t>Mandatory Reporter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8205" y="2649704"/>
            <a:ext cx="4160520" cy="360331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President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Vice Presidents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Deans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Title IX Coordinator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Housing/Residence Life Staff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Coaches and Assistant Coaches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Campus Security Officers</a:t>
            </a:r>
          </a:p>
          <a:p>
            <a:pPr marL="0" indent="0">
              <a:buNone/>
            </a:pPr>
            <a:r>
              <a:rPr lang="en-US" sz="2200" dirty="0"/>
              <a:t>*Report information will be communicated to the Title IX Coordinator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1825792"/>
            <a:ext cx="4160520" cy="823912"/>
          </a:xfrm>
        </p:spPr>
        <p:txBody>
          <a:bodyPr/>
          <a:lstStyle/>
          <a:p>
            <a:r>
              <a:rPr lang="en-US" u="sng" dirty="0">
                <a:solidFill>
                  <a:srgbClr val="002060"/>
                </a:solidFill>
              </a:rPr>
              <a:t>Confidential Resource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79096" y="2649704"/>
            <a:ext cx="4160520" cy="379727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Licensed Student Counselors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Athletic Trainers</a:t>
            </a:r>
          </a:p>
          <a:p>
            <a:pPr marL="0" indent="0">
              <a:buNone/>
            </a:pPr>
            <a:r>
              <a:rPr lang="en-US" sz="2000" dirty="0"/>
              <a:t>*Can keep information they receive confidential and are not required to report information to the Title IX Coordinator (in most cases).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94908" y="3288145"/>
            <a:ext cx="483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Faculty is in neither category!</a:t>
            </a:r>
          </a:p>
        </p:txBody>
      </p:sp>
    </p:spTree>
    <p:extLst>
      <p:ext uri="{BB962C8B-B14F-4D97-AF65-F5344CB8AC3E}">
        <p14:creationId xmlns:p14="http://schemas.microsoft.com/office/powerpoint/2010/main" val="9370039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Licensed Student Counselors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182" y="1948070"/>
            <a:ext cx="2857500" cy="2961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318" y="1948070"/>
            <a:ext cx="2769704" cy="29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643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College Response to Report of Sexual Harassment</a:t>
            </a:r>
            <a:endParaRPr lang="en-US" strike="sngStrik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Respond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Take action to end the discrimination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Remedy its effects (for an impacted individual and/or for the campus community)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Prevent its reoccurrence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787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Why Is This Necessary?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/>
              <a:t>Our Obligation</a:t>
            </a:r>
          </a:p>
          <a:p>
            <a:pPr lvl="1"/>
            <a:r>
              <a:rPr lang="en-US" dirty="0"/>
              <a:t>Work together to provide an environment free from harassment/violence</a:t>
            </a:r>
          </a:p>
          <a:p>
            <a:pPr lvl="1"/>
            <a:r>
              <a:rPr lang="en-US" dirty="0"/>
              <a:t>Take steps to prevent harassment/violence from happening again</a:t>
            </a:r>
          </a:p>
          <a:p>
            <a:pPr lvl="1"/>
            <a:r>
              <a:rPr lang="en-US" dirty="0"/>
              <a:t>Remedy the effects of harassment and violence</a:t>
            </a:r>
          </a:p>
          <a:p>
            <a:pPr lvl="1"/>
            <a:r>
              <a:rPr lang="en-US" dirty="0"/>
              <a:t>It’s the law</a:t>
            </a:r>
          </a:p>
        </p:txBody>
      </p:sp>
    </p:spTree>
    <p:extLst>
      <p:ext uri="{BB962C8B-B14F-4D97-AF65-F5344CB8AC3E}">
        <p14:creationId xmlns:p14="http://schemas.microsoft.com/office/powerpoint/2010/main" val="369550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College Response to Reports &amp; Formal Complaints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en-US" sz="2400" dirty="0"/>
          </a:p>
          <a:p>
            <a:r>
              <a:rPr lang="en-US" dirty="0"/>
              <a:t>Supportive Measures</a:t>
            </a:r>
            <a:endParaRPr lang="en-US" strike="sngStrike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No Contact Order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Changes to on campus living or working situations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Referral to a Licensed Student Counselor</a:t>
            </a:r>
          </a:p>
          <a:p>
            <a:pPr lvl="2"/>
            <a:r>
              <a:rPr lang="en-US" sz="2200" dirty="0"/>
              <a:t>Connect with other campus resources and services</a:t>
            </a:r>
          </a:p>
          <a:p>
            <a:r>
              <a:rPr lang="en-US" dirty="0"/>
              <a:t>Academic Accommodations</a:t>
            </a:r>
          </a:p>
          <a:p>
            <a:pPr lvl="2"/>
            <a:r>
              <a:rPr lang="en-US" dirty="0"/>
              <a:t>Accommodations, resources, and services are available to </a:t>
            </a:r>
            <a:r>
              <a:rPr lang="en-US" u="sng" dirty="0"/>
              <a:t>both</a:t>
            </a:r>
            <a:r>
              <a:rPr lang="en-US" dirty="0"/>
              <a:t> the Complainant and the Respondent</a:t>
            </a:r>
          </a:p>
        </p:txBody>
      </p:sp>
    </p:spTree>
    <p:extLst>
      <p:ext uri="{BB962C8B-B14F-4D97-AF65-F5344CB8AC3E}">
        <p14:creationId xmlns:p14="http://schemas.microsoft.com/office/powerpoint/2010/main" val="41063545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b="1" dirty="0" smtClean="0"/>
              <a:t>Questions?  </a:t>
            </a:r>
            <a:endParaRPr lang="en-US" sz="4800" b="1" dirty="0"/>
          </a:p>
          <a:p>
            <a:pPr marL="0" indent="0" algn="ctr">
              <a:buNone/>
            </a:pPr>
            <a:r>
              <a:rPr lang="en-US" sz="4800" b="1" dirty="0" smtClean="0"/>
              <a:t>Are there other things you would like to see covered for Coaches?</a:t>
            </a:r>
            <a:endParaRPr lang="en-US" sz="4800" b="1" dirty="0"/>
          </a:p>
          <a:p>
            <a:pPr marL="0" indent="0" algn="ctr">
              <a:buNone/>
            </a:pP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9475183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 is Title IX?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3DFEFD-28AB-471A-9320-0E9BE0792134}"/>
              </a:ext>
            </a:extLst>
          </p:cNvPr>
          <p:cNvSpPr txBox="1"/>
          <p:nvPr/>
        </p:nvSpPr>
        <p:spPr>
          <a:xfrm>
            <a:off x="2505630" y="2198133"/>
            <a:ext cx="1985688" cy="590750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A Federal Law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EBAFD2-FF70-4F61-9989-030CA39CB137}"/>
              </a:ext>
            </a:extLst>
          </p:cNvPr>
          <p:cNvSpPr txBox="1"/>
          <p:nvPr/>
        </p:nvSpPr>
        <p:spPr>
          <a:xfrm>
            <a:off x="2505630" y="2840575"/>
            <a:ext cx="3473826" cy="590750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Prohibits Sex Discrimination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CF8D75-807D-4E63-85FF-FEA02E332B4B}"/>
              </a:ext>
            </a:extLst>
          </p:cNvPr>
          <p:cNvSpPr txBox="1"/>
          <p:nvPr/>
        </p:nvSpPr>
        <p:spPr>
          <a:xfrm>
            <a:off x="2505630" y="3584791"/>
            <a:ext cx="6033251" cy="590750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Eliminates Barriers to Educational Opportunities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DD8E3B-F9DF-4881-B9C6-7D2E365DCDB4}"/>
              </a:ext>
            </a:extLst>
          </p:cNvPr>
          <p:cNvSpPr txBox="1"/>
          <p:nvPr/>
        </p:nvSpPr>
        <p:spPr>
          <a:xfrm>
            <a:off x="2505630" y="4329007"/>
            <a:ext cx="6033251" cy="590750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+mj-lt"/>
              </a:rPr>
              <a:t>Caused by Sex Discrimination</a:t>
            </a:r>
          </a:p>
        </p:txBody>
      </p:sp>
    </p:spTree>
    <p:extLst>
      <p:ext uri="{BB962C8B-B14F-4D97-AF65-F5344CB8AC3E}">
        <p14:creationId xmlns:p14="http://schemas.microsoft.com/office/powerpoint/2010/main" val="21588536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dark, light&#10;&#10;Description automatically generated">
            <a:extLst>
              <a:ext uri="{FF2B5EF4-FFF2-40B4-BE49-F238E27FC236}">
                <a16:creationId xmlns:a16="http://schemas.microsoft.com/office/drawing/2014/main" id="{98051595-CC11-43CC-81AC-C43028FCDE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3215" r="4" b="16447"/>
          <a:stretch/>
        </p:blipFill>
        <p:spPr>
          <a:xfrm>
            <a:off x="0" y="0"/>
            <a:ext cx="12192000" cy="6858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5426676" cy="173200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How is Sexual Harassment a Barrier to Educational Opportunities? </a:t>
            </a:r>
          </a:p>
        </p:txBody>
      </p:sp>
    </p:spTree>
    <p:extLst>
      <p:ext uri="{BB962C8B-B14F-4D97-AF65-F5344CB8AC3E}">
        <p14:creationId xmlns:p14="http://schemas.microsoft.com/office/powerpoint/2010/main" val="31100198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Sexual Harassment?</a:t>
            </a:r>
            <a:endParaRPr lang="en-US" strike="sngStrike" dirty="0">
              <a:latin typeface="Palatino Linotype" panose="02040502050505030304" pitchFamily="18" charset="0"/>
            </a:endParaRP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D3C5594A-64FC-4795-AFB8-130D2978DB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t="8808" r="3372" b="20938"/>
          <a:stretch/>
        </p:blipFill>
        <p:spPr>
          <a:xfrm>
            <a:off x="0" y="1519882"/>
            <a:ext cx="12192000" cy="5338118"/>
          </a:xfrm>
        </p:spPr>
      </p:pic>
    </p:spTree>
    <p:extLst>
      <p:ext uri="{BB962C8B-B14F-4D97-AF65-F5344CB8AC3E}">
        <p14:creationId xmlns:p14="http://schemas.microsoft.com/office/powerpoint/2010/main" val="13892405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8137FF-9744-45C3-8B22-5E874459B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Quid Pro Quo</a:t>
            </a:r>
          </a:p>
        </p:txBody>
      </p:sp>
      <p:pic>
        <p:nvPicPr>
          <p:cNvPr id="3" name="Content Placeholder 2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6D0C6798-4EAD-48DD-A58E-883AFBD9F1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43" y="1111733"/>
            <a:ext cx="8299878" cy="5128430"/>
          </a:xfrm>
        </p:spPr>
      </p:pic>
    </p:spTree>
    <p:extLst>
      <p:ext uri="{BB962C8B-B14F-4D97-AF65-F5344CB8AC3E}">
        <p14:creationId xmlns:p14="http://schemas.microsoft.com/office/powerpoint/2010/main" val="669647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8137FF-9744-45C3-8B22-5E874459B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Severe, Pervasive Unwelcome Conduct</a:t>
            </a:r>
          </a:p>
        </p:txBody>
      </p:sp>
      <p:pic>
        <p:nvPicPr>
          <p:cNvPr id="3" name="Content Placeholder 2" descr="A picture containing person, indoor, trouser&#10;&#10;Description automatically generated">
            <a:extLst>
              <a:ext uri="{FF2B5EF4-FFF2-40B4-BE49-F238E27FC236}">
                <a16:creationId xmlns:a16="http://schemas.microsoft.com/office/drawing/2014/main" id="{7E8B28BF-26E3-439D-ACDA-3BA1253CEF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" t="94" r="-213" b="7699"/>
          <a:stretch/>
        </p:blipFill>
        <p:spPr>
          <a:xfrm>
            <a:off x="4856206" y="0"/>
            <a:ext cx="5782962" cy="6858000"/>
          </a:xfrm>
        </p:spPr>
      </p:pic>
    </p:spTree>
    <p:extLst>
      <p:ext uri="{BB962C8B-B14F-4D97-AF65-F5344CB8AC3E}">
        <p14:creationId xmlns:p14="http://schemas.microsoft.com/office/powerpoint/2010/main" val="20157599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8137FF-9744-45C3-8B22-5E874459B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Sexual Assault</a:t>
            </a:r>
          </a:p>
        </p:txBody>
      </p:sp>
      <p:pic>
        <p:nvPicPr>
          <p:cNvPr id="3" name="Content Placeholder 2" descr="A pair of feet on a black surface&#10;&#10;Description automatically generated with low confidence">
            <a:extLst>
              <a:ext uri="{FF2B5EF4-FFF2-40B4-BE49-F238E27FC236}">
                <a16:creationId xmlns:a16="http://schemas.microsoft.com/office/drawing/2014/main" id="{E0DCBC44-5B02-4C6B-B2D7-B8F9DD3A11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88" y="1178244"/>
            <a:ext cx="8317512" cy="5545008"/>
          </a:xfrm>
        </p:spPr>
      </p:pic>
    </p:spTree>
    <p:extLst>
      <p:ext uri="{BB962C8B-B14F-4D97-AF65-F5344CB8AC3E}">
        <p14:creationId xmlns:p14="http://schemas.microsoft.com/office/powerpoint/2010/main" val="36009883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8137FF-9744-45C3-8B22-5E874459B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Dating Violence</a:t>
            </a:r>
          </a:p>
        </p:txBody>
      </p:sp>
      <p:pic>
        <p:nvPicPr>
          <p:cNvPr id="3" name="Content Placeholder 2" descr="A picture containing person&#10;&#10;Description automatically generated">
            <a:extLst>
              <a:ext uri="{FF2B5EF4-FFF2-40B4-BE49-F238E27FC236}">
                <a16:creationId xmlns:a16="http://schemas.microsoft.com/office/drawing/2014/main" id="{A20DACE6-9F52-48D1-98D6-9B2C917AFF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450" y="1026824"/>
            <a:ext cx="8262550" cy="5514354"/>
          </a:xfrm>
        </p:spPr>
      </p:pic>
    </p:spTree>
    <p:extLst>
      <p:ext uri="{BB962C8B-B14F-4D97-AF65-F5344CB8AC3E}">
        <p14:creationId xmlns:p14="http://schemas.microsoft.com/office/powerpoint/2010/main" val="34886414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NSCS+colleges">
      <a:dk1>
        <a:sysClr val="windowText" lastClr="000000"/>
      </a:dk1>
      <a:lt1>
        <a:sysClr val="window" lastClr="FFFFFF"/>
      </a:lt1>
      <a:dk2>
        <a:srgbClr val="00965E"/>
      </a:dk2>
      <a:lt2>
        <a:srgbClr val="E6E7E8"/>
      </a:lt2>
      <a:accent1>
        <a:srgbClr val="00965E"/>
      </a:accent1>
      <a:accent2>
        <a:srgbClr val="ED7D31"/>
      </a:accent2>
      <a:accent3>
        <a:srgbClr val="660033"/>
      </a:accent3>
      <a:accent4>
        <a:srgbClr val="002F6C"/>
      </a:accent4>
      <a:accent5>
        <a:srgbClr val="FFCC00"/>
      </a:accent5>
      <a:accent6>
        <a:srgbClr val="BCE5D4"/>
      </a:accent6>
      <a:hlink>
        <a:srgbClr val="00965E"/>
      </a:hlink>
      <a:folHlink>
        <a:srgbClr val="4D4D4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 anchorCtr="0">
        <a:normAutofit/>
      </a:bodyPr>
      <a:lstStyle>
        <a:defPPr algn="r">
          <a:defRPr sz="7200" b="0" dirty="0" smtClean="0">
            <a:solidFill>
              <a:schemeClr val="tx1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5581</TotalTime>
  <Words>554</Words>
  <Application>Microsoft Office PowerPoint</Application>
  <PresentationFormat>Widescreen</PresentationFormat>
  <Paragraphs>129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Arial Narrow</vt:lpstr>
      <vt:lpstr>Calibri</vt:lpstr>
      <vt:lpstr>Calibri Light</vt:lpstr>
      <vt:lpstr>Palatino Linotype</vt:lpstr>
      <vt:lpstr>Times New Roman</vt:lpstr>
      <vt:lpstr>Wingdings</vt:lpstr>
      <vt:lpstr>3_Office Theme</vt:lpstr>
      <vt:lpstr>Title IX for Mandatory Reporters</vt:lpstr>
      <vt:lpstr>  Who, What, When and Why of Title IX   </vt:lpstr>
      <vt:lpstr>What is Title IX?</vt:lpstr>
      <vt:lpstr>How is Sexual Harassment a Barrier to Educational Opportunities? </vt:lpstr>
      <vt:lpstr>What is Sexual Harassment?</vt:lpstr>
      <vt:lpstr>Quid Pro Quo</vt:lpstr>
      <vt:lpstr>Severe, Pervasive Unwelcome Conduct</vt:lpstr>
      <vt:lpstr>Sexual Assault</vt:lpstr>
      <vt:lpstr>Dating Violence</vt:lpstr>
      <vt:lpstr>Domestic Violence</vt:lpstr>
      <vt:lpstr>Stalking</vt:lpstr>
      <vt:lpstr>PowerPoint Presentation</vt:lpstr>
      <vt:lpstr>I’m a mandatory reporter – What’s my role? </vt:lpstr>
      <vt:lpstr>YOUR Responsibilities</vt:lpstr>
      <vt:lpstr>Listen</vt:lpstr>
      <vt:lpstr>Tips for Responding</vt:lpstr>
      <vt:lpstr>Check Your Assumptions at the Door</vt:lpstr>
      <vt:lpstr>Make the Report</vt:lpstr>
      <vt:lpstr>You Should Not…</vt:lpstr>
      <vt:lpstr>PSC’s Title IX Coordinator</vt:lpstr>
      <vt:lpstr>Mandatory Reporter or Confidential Resource? What is the Difference? </vt:lpstr>
      <vt:lpstr>Licensed Student Counselors</vt:lpstr>
      <vt:lpstr>College Response to Report of Sexual Harassment</vt:lpstr>
      <vt:lpstr>Why Is This Necessary?</vt:lpstr>
      <vt:lpstr>College Response to Reports &amp; Formal Complaints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IX for Student Athletes  Peru State College</dc:title>
  <dc:creator>Taylor Sinclair</dc:creator>
  <cp:lastModifiedBy>Eulanda Cade</cp:lastModifiedBy>
  <cp:revision>131</cp:revision>
  <dcterms:created xsi:type="dcterms:W3CDTF">2019-09-13T15:08:07Z</dcterms:created>
  <dcterms:modified xsi:type="dcterms:W3CDTF">2021-09-03T00:25:16Z</dcterms:modified>
</cp:coreProperties>
</file>