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notesMasterIdLst>
    <p:notesMasterId r:id="rId9"/>
  </p:notesMasterIdLst>
  <p:handoutMasterIdLst>
    <p:handoutMasterId r:id="rId10"/>
  </p:handoutMasterIdLst>
  <p:sldIdLst>
    <p:sldId id="256" r:id="rId2"/>
    <p:sldId id="315" r:id="rId3"/>
    <p:sldId id="352" r:id="rId4"/>
    <p:sldId id="295" r:id="rId5"/>
    <p:sldId id="318" r:id="rId6"/>
    <p:sldId id="296" r:id="rId7"/>
    <p:sldId id="35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77164" autoAdjust="0"/>
  </p:normalViewPr>
  <p:slideViewPr>
    <p:cSldViewPr snapToObjects="1">
      <p:cViewPr>
        <p:scale>
          <a:sx n="39" d="100"/>
          <a:sy n="39" d="100"/>
        </p:scale>
        <p:origin x="2960" y="1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42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3B00-2A7D-0341-AF80-D22EA552E0BE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AA08-FEFB-F242-B49F-951864F975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8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03B2-732A-B84F-A9F2-5A6B618E583D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AED5-1B79-8A43-BAE4-FF40AFBED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8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8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27095"/>
            <a:ext cx="103632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3810000"/>
            <a:ext cx="1036108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DBF15295-77CB-B04E-8538-047CD34DFA2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3048001"/>
            <a:ext cx="149860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38282"/>
            <a:ext cx="10361084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457200"/>
            <a:ext cx="6096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5181600"/>
            <a:ext cx="10361084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9F664CAF-0F0F-6E4E-B1CF-7BD606E9D03D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4890248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D1D4A1F-66A6-CC4B-B86A-E1527A7E787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537882"/>
            <a:ext cx="2032000" cy="53250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7882"/>
            <a:ext cx="7853083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C1664FDF-E11A-F246-AC4A-8A1F474BE87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44891" y="3086794"/>
            <a:ext cx="1645920" cy="22721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26440"/>
            <a:ext cx="10361084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3813048"/>
            <a:ext cx="10361084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1592B49-722F-4E41-801F-D51EAB97935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12147436-7ED9-D84B-AA2F-68E7CDB51980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38230031-5BEB-2240-9C31-E37AABCAACB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B1750154-53D2-4E4B-9DE6-98004D9197BF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F45B7C87-7D22-FE49-AD05-19BC9124BD5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914400"/>
            <a:ext cx="48768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824" y="457200"/>
            <a:ext cx="48768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41" y="2590800"/>
            <a:ext cx="48768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488B175-73BC-BB4A-9FA5-5AFC5D385BAA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661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684" y="914400"/>
            <a:ext cx="48768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8541" y="457200"/>
            <a:ext cx="48768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8684" y="2587752"/>
            <a:ext cx="48768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26A5F8A-4C7A-2742-8362-2E64392CF6C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804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biLevel thresh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209800"/>
            <a:ext cx="1036108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27095"/>
            <a:ext cx="11658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Basics of Title </a:t>
            </a:r>
            <a:r>
              <a:rPr lang="en-US" dirty="0">
                <a:solidFill>
                  <a:schemeClr val="tx1"/>
                </a:solidFill>
              </a:rPr>
              <a:t>IX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Investigations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864" y="3962400"/>
            <a:ext cx="10970684" cy="10668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200" dirty="0">
                <a:solidFill>
                  <a:schemeClr val="tx1"/>
                </a:solidFill>
              </a:rPr>
              <a:t>Julian R. Williams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019800"/>
            <a:ext cx="6849035" cy="634441"/>
          </a:xfrm>
        </p:spPr>
        <p:txBody>
          <a:bodyPr/>
          <a:lstStyle/>
          <a:p>
            <a:r>
              <a:rPr lang="en-US" sz="2800" dirty="0"/>
              <a:t>©Hierophant Enterprises, Inc., 2016 </a:t>
            </a:r>
          </a:p>
        </p:txBody>
      </p:sp>
    </p:spTree>
    <p:extLst>
      <p:ext uri="{BB962C8B-B14F-4D97-AF65-F5344CB8AC3E}">
        <p14:creationId xmlns:p14="http://schemas.microsoft.com/office/powerpoint/2010/main" val="19049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4800"/>
          </a:xfrm>
        </p:spPr>
        <p:txBody>
          <a:bodyPr>
            <a:normAutofit lnSpcReduction="10000"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Julian R. Williams, Vice President of Compliance, Diversity, and Ethics George Mason University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latin typeface="Rockwell" pitchFamily="18" charset="0"/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chemeClr val="bg1"/>
                </a:solidFill>
                <a:latin typeface="Rockwell" pitchFamily="18" charset="0"/>
              </a:rPr>
              <a:t>This presentation was prepared in collaboration with Professor Peter Lake. 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bg1"/>
                </a:solidFill>
                <a:latin typeface="Rockwell" pitchFamily="18" charset="0"/>
              </a:rPr>
              <a:t>The content of this presentation does not  represent the views of George Mason University and is not intended to provide legal advice.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©Hierophant Enterprises, Inc., 2016 </a:t>
            </a:r>
          </a:p>
        </p:txBody>
      </p:sp>
    </p:spTree>
    <p:extLst>
      <p:ext uri="{BB962C8B-B14F-4D97-AF65-F5344CB8AC3E}">
        <p14:creationId xmlns:p14="http://schemas.microsoft.com/office/powerpoint/2010/main" val="2460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847164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Learning Outcomes &amp; Goals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887199" cy="4267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To gain a better understanding on what to look for in a Title IX investigator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What kinds of skills and experience should we be looking for?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Participants will gain knowledge on how to handle interim measures and the role of advisors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This session will provide a broader overview on further developing a Title IX “infrastructure” on your campus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5" y="67236"/>
            <a:ext cx="10809320" cy="137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Select an Investigative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399"/>
            <a:ext cx="10361084" cy="4977841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>
                <a:solidFill>
                  <a:schemeClr val="bg1"/>
                </a:solidFill>
              </a:rPr>
              <a:t>Privacy of information</a:t>
            </a:r>
          </a:p>
          <a:p>
            <a:r>
              <a:rPr lang="en-US" sz="4500" dirty="0">
                <a:solidFill>
                  <a:schemeClr val="bg1"/>
                </a:solidFill>
              </a:rPr>
              <a:t>Staffing Challenges</a:t>
            </a:r>
          </a:p>
          <a:p>
            <a:r>
              <a:rPr lang="en-US" sz="4500" dirty="0">
                <a:solidFill>
                  <a:schemeClr val="bg1"/>
                </a:solidFill>
              </a:rPr>
              <a:t>Can the process be outsourced if necessary?</a:t>
            </a:r>
          </a:p>
          <a:p>
            <a:r>
              <a:rPr lang="en-US" sz="4500" dirty="0">
                <a:solidFill>
                  <a:schemeClr val="bg1"/>
                </a:solidFill>
              </a:rPr>
              <a:t>Time and Demand</a:t>
            </a:r>
          </a:p>
          <a:p>
            <a:r>
              <a:rPr lang="en-US" sz="4500" dirty="0">
                <a:solidFill>
                  <a:schemeClr val="bg1"/>
                </a:solidFill>
              </a:rPr>
              <a:t>Consistency</a:t>
            </a:r>
          </a:p>
          <a:p>
            <a:pPr marL="182880" lvl="0" indent="-182880">
              <a:lnSpc>
                <a:spcPct val="95000"/>
              </a:lnSpc>
              <a:spcBef>
                <a:spcPts val="1600"/>
              </a:spcBef>
              <a:buClr>
                <a:schemeClr val="accent1"/>
              </a:buClr>
              <a:buSzPct val="79999"/>
              <a:buFont typeface="Arial"/>
              <a:buChar char="•"/>
            </a:pPr>
            <a:r>
              <a:rPr lang="en-US" sz="4500" dirty="0">
                <a:solidFill>
                  <a:schemeClr val="bg1"/>
                </a:solidFill>
              </a:rPr>
              <a:t>Mission of institution</a:t>
            </a:r>
          </a:p>
          <a:p>
            <a:pPr marL="182880" lvl="0" indent="-182880">
              <a:lnSpc>
                <a:spcPct val="95000"/>
              </a:lnSpc>
              <a:spcBef>
                <a:spcPts val="1600"/>
              </a:spcBef>
              <a:buClr>
                <a:schemeClr val="accent1"/>
              </a:buClr>
              <a:buSzPct val="79999"/>
              <a:buFont typeface="Arial"/>
              <a:buChar char="•"/>
            </a:pPr>
            <a:r>
              <a:rPr lang="en-US" sz="4500" dirty="0">
                <a:solidFill>
                  <a:schemeClr val="bg1"/>
                </a:solidFill>
              </a:rPr>
              <a:t>Campus culture, residential/urban</a:t>
            </a:r>
          </a:p>
          <a:p>
            <a:pPr marL="182880" lvl="0" indent="-182880">
              <a:lnSpc>
                <a:spcPct val="95000"/>
              </a:lnSpc>
              <a:spcBef>
                <a:spcPts val="1600"/>
              </a:spcBef>
              <a:buClr>
                <a:schemeClr val="accent1"/>
              </a:buClr>
              <a:buSzPct val="79999"/>
              <a:buFont typeface="Arial"/>
              <a:buChar char="•"/>
            </a:pPr>
            <a:r>
              <a:rPr lang="en-US" sz="4500" dirty="0">
                <a:solidFill>
                  <a:schemeClr val="bg1"/>
                </a:solidFill>
              </a:rPr>
              <a:t>Public </a:t>
            </a:r>
            <a:r>
              <a:rPr lang="en-US" sz="4500" dirty="0" err="1">
                <a:solidFill>
                  <a:schemeClr val="bg1"/>
                </a:solidFill>
              </a:rPr>
              <a:t>vs</a:t>
            </a:r>
            <a:r>
              <a:rPr lang="en-US" sz="4500" dirty="0">
                <a:solidFill>
                  <a:schemeClr val="bg1"/>
                </a:solidFill>
              </a:rPr>
              <a:t> Private</a:t>
            </a:r>
          </a:p>
          <a:p>
            <a:pPr marL="182880" lvl="0" indent="-182880">
              <a:lnSpc>
                <a:spcPct val="95000"/>
              </a:lnSpc>
              <a:spcBef>
                <a:spcPts val="1600"/>
              </a:spcBef>
              <a:buClr>
                <a:schemeClr val="accent1"/>
              </a:buClr>
              <a:buSzPct val="79999"/>
              <a:buFont typeface="Arial"/>
              <a:buChar char="•"/>
            </a:pPr>
            <a:r>
              <a:rPr lang="en-US" sz="4500" dirty="0">
                <a:solidFill>
                  <a:schemeClr val="bg1"/>
                </a:solidFill>
              </a:rPr>
              <a:t>Religious vs. Secular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27342"/>
            <a:ext cx="10361084" cy="137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Alternative Forms of </a:t>
            </a:r>
            <a:r>
              <a:rPr lang="en-US" dirty="0" smtClean="0">
                <a:solidFill>
                  <a:schemeClr val="bg1"/>
                </a:solidFill>
              </a:rPr>
              <a:t>Resolution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2600"/>
            <a:ext cx="10361084" cy="41148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Alternative Dispute Resolution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Pre-Intervention Phase</a:t>
            </a:r>
          </a:p>
          <a:p>
            <a:r>
              <a:rPr lang="en-US" sz="2800" dirty="0">
                <a:solidFill>
                  <a:schemeClr val="bg1"/>
                </a:solidFill>
              </a:rPr>
              <a:t>Informal Resolution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Conflict Resolution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Mediation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Restorative Justice</a:t>
            </a:r>
          </a:p>
          <a:p>
            <a:r>
              <a:rPr lang="en-US" sz="2800" dirty="0">
                <a:solidFill>
                  <a:schemeClr val="bg1"/>
                </a:solidFill>
              </a:rPr>
              <a:t>External Adjudicator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6" y="1142999"/>
            <a:ext cx="11268634" cy="55112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100" dirty="0">
                <a:solidFill>
                  <a:schemeClr val="bg1"/>
                </a:solidFill>
              </a:rPr>
              <a:t>Not taking a one-size fits all approach to developing a Title IX system, each institution should examine what will work for their institution in light of size, mission, resources, and population served.</a:t>
            </a:r>
          </a:p>
          <a:p>
            <a:r>
              <a:rPr lang="en-US" sz="3100" dirty="0">
                <a:solidFill>
                  <a:schemeClr val="bg1"/>
                </a:solidFill>
              </a:rPr>
              <a:t>When looking at assigning the Title IX investigative role to current staff at the institution it is important to think about their everyday job duties.</a:t>
            </a:r>
          </a:p>
          <a:p>
            <a:r>
              <a:rPr lang="en-US" sz="3100" dirty="0">
                <a:solidFill>
                  <a:schemeClr val="bg1"/>
                </a:solidFill>
              </a:rPr>
              <a:t>Each investigative/adjudicative model has it own advantages and disadvantages so it is imperative that each school examine their current structure.</a:t>
            </a:r>
          </a:p>
          <a:p>
            <a:r>
              <a:rPr lang="en-US" sz="3100" dirty="0">
                <a:solidFill>
                  <a:schemeClr val="bg1"/>
                </a:solidFill>
              </a:rPr>
              <a:t>Don’t reinvent the wheel.  Do some research into policies at other institutions.</a:t>
            </a:r>
          </a:p>
          <a:p>
            <a:r>
              <a:rPr lang="en-US" sz="3100" dirty="0">
                <a:solidFill>
                  <a:schemeClr val="bg1"/>
                </a:solidFill>
              </a:rPr>
              <a:t>Some schools that have recently come under scrutiny from OCR can be great sources of policy</a:t>
            </a:r>
          </a:p>
          <a:p>
            <a:r>
              <a:rPr lang="en-US" sz="3100" dirty="0">
                <a:solidFill>
                  <a:schemeClr val="bg1"/>
                </a:solidFill>
              </a:rPr>
              <a:t>Use wisely: Carefully tailor any policy to your institution’s culture and resources—no cut and paste jobs.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Recommendations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3000"/>
            <a:ext cx="10361084" cy="51461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sz="2800" dirty="0">
                <a:solidFill>
                  <a:schemeClr val="bg1"/>
                </a:solidFill>
              </a:rPr>
              <a:t>When considering changing or tweaking your adjudicative model, examine your campus culture and </a:t>
            </a:r>
            <a:r>
              <a:rPr lang="en-US" sz="2800" dirty="0" smtClean="0">
                <a:solidFill>
                  <a:schemeClr val="bg1"/>
                </a:solidFill>
              </a:rPr>
              <a:t>mission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Also </a:t>
            </a:r>
            <a:r>
              <a:rPr lang="en-US" sz="2800" dirty="0">
                <a:solidFill>
                  <a:schemeClr val="bg1"/>
                </a:solidFill>
              </a:rPr>
              <a:t>strongly consider the level of support from campus leadership for the </a:t>
            </a:r>
            <a:r>
              <a:rPr lang="en-US" sz="2800" dirty="0" smtClean="0">
                <a:solidFill>
                  <a:schemeClr val="bg1"/>
                </a:solidFill>
              </a:rPr>
              <a:t>change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Regardless </a:t>
            </a:r>
            <a:r>
              <a:rPr lang="en-US" sz="2800" dirty="0">
                <a:solidFill>
                  <a:schemeClr val="bg1"/>
                </a:solidFill>
              </a:rPr>
              <a:t>of which model you are using, make sure there is oversight by the Title IX </a:t>
            </a:r>
            <a:r>
              <a:rPr lang="en-US" sz="2800" dirty="0" smtClean="0">
                <a:solidFill>
                  <a:schemeClr val="bg1"/>
                </a:solidFill>
              </a:rPr>
              <a:t>coordinator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Institutions </a:t>
            </a:r>
            <a:r>
              <a:rPr lang="en-US" sz="2800" dirty="0">
                <a:solidFill>
                  <a:schemeClr val="bg1"/>
                </a:solidFill>
              </a:rPr>
              <a:t>must also discuss their training capacity for new staff, are there funds available for professional development?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E97FC029CE9D4FB43F3CBF012A5FD0" ma:contentTypeVersion="14" ma:contentTypeDescription="Create a new document." ma:contentTypeScope="" ma:versionID="076e3969d6989c0fb4430c5b5c9fe776">
  <xsd:schema xmlns:xsd="http://www.w3.org/2001/XMLSchema" xmlns:xs="http://www.w3.org/2001/XMLSchema" xmlns:p="http://schemas.microsoft.com/office/2006/metadata/properties" xmlns:ns2="d19b224d-1013-4446-81e4-4ba6b840e039" xmlns:ns3="3e3ec0fb-7fa2-40a4-b403-dd5c9a0a1c49" targetNamespace="http://schemas.microsoft.com/office/2006/metadata/properties" ma:root="true" ma:fieldsID="a8036a3bcf164677d850237d1b56edbd" ns2:_="" ns3:_="">
    <xsd:import namespace="d19b224d-1013-4446-81e4-4ba6b840e039"/>
    <xsd:import namespace="3e3ec0fb-7fa2-40a4-b403-dd5c9a0a1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b224d-1013-4446-81e4-4ba6b840e0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fe3a6e4-0f47-4ccc-9aa5-5364391cc7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ec0fb-7fa2-40a4-b403-dd5c9a0a1c4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20BE4B-5FD9-46FF-9EA9-D1782DC8E824}"/>
</file>

<file path=customXml/itemProps2.xml><?xml version="1.0" encoding="utf-8"?>
<ds:datastoreItem xmlns:ds="http://schemas.openxmlformats.org/officeDocument/2006/customXml" ds:itemID="{5409E286-1748-42A7-BAD9-322639733931}"/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4073</TotalTime>
  <Words>399</Words>
  <Application>Microsoft Macintosh PowerPoint</Application>
  <PresentationFormat>Widescreen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Calisto MT</vt:lpstr>
      <vt:lpstr>Rockwell</vt:lpstr>
      <vt:lpstr>Wingdings</vt:lpstr>
      <vt:lpstr>Folio</vt:lpstr>
      <vt:lpstr>Basics of Title IX  Investigations</vt:lpstr>
      <vt:lpstr>Introduction</vt:lpstr>
      <vt:lpstr>Learning Outcomes &amp; Goals</vt:lpstr>
      <vt:lpstr>How to Select an Investigative Model</vt:lpstr>
      <vt:lpstr>Alternative Forms of Resolution</vt:lpstr>
      <vt:lpstr>Recommendations</vt:lpstr>
      <vt:lpstr>Recommendations (cont’d)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Henry</dc:creator>
  <cp:lastModifiedBy>Adam Carroll</cp:lastModifiedBy>
  <cp:revision>100</cp:revision>
  <dcterms:created xsi:type="dcterms:W3CDTF">2016-02-04T18:49:55Z</dcterms:created>
  <dcterms:modified xsi:type="dcterms:W3CDTF">2017-12-28T15:27:40Z</dcterms:modified>
</cp:coreProperties>
</file>